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2" r:id="rId4"/>
  </p:sldMasterIdLst>
  <p:notesMasterIdLst>
    <p:notesMasterId r:id="rId6"/>
  </p:notesMasterIdLst>
  <p:handoutMasterIdLst>
    <p:handoutMasterId r:id="rId7"/>
  </p:handoutMasterIdLst>
  <p:sldIdLst>
    <p:sldId id="280" r:id="rId5"/>
  </p:sldIdLst>
  <p:sldSz cx="12192000" cy="6858000"/>
  <p:notesSz cx="6888163" cy="100187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53643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107286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60929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214573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682164" algn="l" defTabSz="536433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3218597" algn="l" defTabSz="536433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755029" algn="l" defTabSz="536433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4291462" algn="l" defTabSz="536433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Дмитрий Качурин" initials="ДК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8D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1" autoAdjust="0"/>
    <p:restoredTop sz="86383" autoAdjust="0"/>
  </p:normalViewPr>
  <p:slideViewPr>
    <p:cSldViewPr snapToGrid="0" snapToObjects="1">
      <p:cViewPr varScale="1">
        <p:scale>
          <a:sx n="116" d="100"/>
          <a:sy n="116" d="100"/>
        </p:scale>
        <p:origin x="438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3960" y="114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9" y="2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9F6856B-CBA4-9746-9C90-D460E4A7AC9A}" type="datetimeFigureOut">
              <a:rPr lang="en-US"/>
              <a:pPr>
                <a:defRPr/>
              </a:pPr>
              <a:t>1/24/2025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516041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9" y="9516041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E189ECA-A148-EA49-BE6C-6DD715B7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32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2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349D2BC-9CAA-A147-A941-C6196CC45FA6}" type="datetimeFigureOut">
              <a:rPr lang="en-US"/>
              <a:pPr>
                <a:defRPr/>
              </a:pPr>
              <a:t>1/24/2025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17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8" tIns="46139" rIns="92278" bIns="4613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8890"/>
            <a:ext cx="5510530" cy="4508421"/>
          </a:xfrm>
          <a:prstGeom prst="rect">
            <a:avLst/>
          </a:prstGeom>
        </p:spPr>
        <p:txBody>
          <a:bodyPr vert="horz" lIns="92278" tIns="46139" rIns="92278" bIns="46139" rtlCol="0"/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516041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516041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FD4FA6F-BA84-014C-A6B3-D576A79A4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114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536433" rtl="0" fontAlgn="base">
      <a:spcBef>
        <a:spcPct val="30000"/>
      </a:spcBef>
      <a:spcAft>
        <a:spcPct val="0"/>
      </a:spcAft>
      <a:defRPr sz="1408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536433" algn="l" defTabSz="536433" rtl="0" fontAlgn="base">
      <a:spcBef>
        <a:spcPct val="30000"/>
      </a:spcBef>
      <a:spcAft>
        <a:spcPct val="0"/>
      </a:spcAft>
      <a:defRPr sz="1408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1072866" algn="l" defTabSz="536433" rtl="0" fontAlgn="base">
      <a:spcBef>
        <a:spcPct val="30000"/>
      </a:spcBef>
      <a:spcAft>
        <a:spcPct val="0"/>
      </a:spcAft>
      <a:defRPr sz="1408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609298" algn="l" defTabSz="536433" rtl="0" fontAlgn="base">
      <a:spcBef>
        <a:spcPct val="30000"/>
      </a:spcBef>
      <a:spcAft>
        <a:spcPct val="0"/>
      </a:spcAft>
      <a:defRPr sz="1408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2145731" algn="l" defTabSz="536433" rtl="0" fontAlgn="base">
      <a:spcBef>
        <a:spcPct val="30000"/>
      </a:spcBef>
      <a:spcAft>
        <a:spcPct val="0"/>
      </a:spcAft>
      <a:defRPr sz="1408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682164" algn="l" defTabSz="536433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536433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536433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536433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D4FA6F-BA84-014C-A6B3-D576A79A44F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66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 презентации">
    <p:bg>
      <p:bgPr>
        <a:solidFill>
          <a:srgbClr val="EBE8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Изображение 3">
            <a:extLst>
              <a:ext uri="{FF2B5EF4-FFF2-40B4-BE49-F238E27FC236}">
                <a16:creationId xmlns:a16="http://schemas.microsoft.com/office/drawing/2014/main" id="{2E1A2C7C-8CE3-BA45-9523-12216618B5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055"/>
            <a:ext cx="12244812" cy="688805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8974" y="4653186"/>
            <a:ext cx="9373227" cy="1019103"/>
          </a:xfrm>
        </p:spPr>
        <p:txBody>
          <a:bodyPr lIns="0" anchor="ctr" anchorCtr="0">
            <a:noAutofit/>
          </a:bodyPr>
          <a:lstStyle>
            <a:lvl1pPr marL="0" indent="0" algn="l">
              <a:buNone/>
              <a:defRPr sz="2954">
                <a:solidFill>
                  <a:schemeClr val="bg2"/>
                </a:solidFill>
              </a:defRPr>
            </a:lvl1pPr>
            <a:lvl2pPr marL="562722" indent="0" algn="ctr">
              <a:buNone/>
              <a:defRPr sz="2462"/>
            </a:lvl2pPr>
            <a:lvl3pPr marL="1125444" indent="0" algn="ctr">
              <a:buNone/>
              <a:defRPr sz="2215"/>
            </a:lvl3pPr>
            <a:lvl4pPr marL="1688165" indent="0" algn="ctr">
              <a:buNone/>
              <a:defRPr sz="1969"/>
            </a:lvl4pPr>
            <a:lvl5pPr marL="2250887" indent="0" algn="ctr">
              <a:buNone/>
              <a:defRPr sz="1969"/>
            </a:lvl5pPr>
            <a:lvl6pPr marL="2813609" indent="0" algn="ctr">
              <a:buNone/>
              <a:defRPr sz="1969"/>
            </a:lvl6pPr>
            <a:lvl7pPr marL="3376331" indent="0" algn="ctr">
              <a:buNone/>
              <a:defRPr sz="1969"/>
            </a:lvl7pPr>
            <a:lvl8pPr marL="3939052" indent="0" algn="ctr">
              <a:buNone/>
              <a:defRPr sz="1969"/>
            </a:lvl8pPr>
            <a:lvl9pPr marL="4501774" indent="0" algn="ctr">
              <a:buNone/>
              <a:defRPr sz="1969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974" y="2732542"/>
            <a:ext cx="9373227" cy="1855496"/>
          </a:xfrm>
        </p:spPr>
        <p:txBody>
          <a:bodyPr lIns="0" anchor="ctr" anchorCtr="0">
            <a:normAutofit/>
          </a:bodyPr>
          <a:lstStyle>
            <a:lvl1pPr algn="l">
              <a:defRPr sz="4923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2524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фотографией и описа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35930" y="365126"/>
            <a:ext cx="6172199" cy="5602432"/>
          </a:xfrm>
        </p:spPr>
        <p:txBody>
          <a:bodyPr>
            <a:normAutofit/>
          </a:bodyPr>
          <a:lstStyle>
            <a:lvl1pPr marL="0" indent="0">
              <a:buNone/>
              <a:defRPr sz="1477"/>
            </a:lvl1pPr>
            <a:lvl2pPr marL="562722" indent="0">
              <a:buNone/>
              <a:defRPr sz="3446"/>
            </a:lvl2pPr>
            <a:lvl3pPr marL="1125444" indent="0">
              <a:buNone/>
              <a:defRPr sz="2954"/>
            </a:lvl3pPr>
            <a:lvl4pPr marL="1688165" indent="0">
              <a:buNone/>
              <a:defRPr sz="2462"/>
            </a:lvl4pPr>
            <a:lvl5pPr marL="2250887" indent="0">
              <a:buNone/>
              <a:defRPr sz="2462"/>
            </a:lvl5pPr>
            <a:lvl6pPr marL="2813609" indent="0">
              <a:buNone/>
              <a:defRPr sz="2462"/>
            </a:lvl6pPr>
            <a:lvl7pPr marL="3376331" indent="0">
              <a:buNone/>
              <a:defRPr sz="2462"/>
            </a:lvl7pPr>
            <a:lvl8pPr marL="3939052" indent="0">
              <a:buNone/>
              <a:defRPr sz="2462"/>
            </a:lvl8pPr>
            <a:lvl9pPr marL="4501774" indent="0">
              <a:buNone/>
              <a:defRPr sz="2462"/>
            </a:lvl9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5815-63DB-EC4D-9782-647394FFCFA1}" type="datetime1">
              <a:rPr lang="ru-RU" smtClean="0"/>
              <a:pPr/>
              <a:t>24.01.2025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EDBF0FB-AF6E-A646-B020-9C847DA20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654" y="365126"/>
            <a:ext cx="4173639" cy="1107686"/>
          </a:xfrm>
        </p:spPr>
        <p:txBody>
          <a:bodyPr t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BB9B27D7-FD93-9D4D-B5A6-A4898054F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653" y="1616221"/>
            <a:ext cx="4173639" cy="4351337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None/>
              <a:defRPr sz="1477"/>
            </a:lvl1pPr>
            <a:lvl2pPr marL="562722" indent="0">
              <a:buNone/>
              <a:defRPr sz="1723"/>
            </a:lvl2pPr>
            <a:lvl3pPr marL="1125444" indent="0">
              <a:buNone/>
              <a:defRPr sz="1477"/>
            </a:lvl3pPr>
            <a:lvl4pPr marL="1688165" indent="0">
              <a:buNone/>
              <a:defRPr sz="1231"/>
            </a:lvl4pPr>
            <a:lvl5pPr marL="2250887" indent="0">
              <a:buNone/>
              <a:defRPr sz="1231"/>
            </a:lvl5pPr>
            <a:lvl6pPr marL="2813609" indent="0">
              <a:buNone/>
              <a:defRPr sz="1231"/>
            </a:lvl6pPr>
            <a:lvl7pPr marL="3376331" indent="0">
              <a:buNone/>
              <a:defRPr sz="1231"/>
            </a:lvl7pPr>
            <a:lvl8pPr marL="3939052" indent="0">
              <a:buNone/>
              <a:defRPr sz="1231"/>
            </a:lvl8pPr>
            <a:lvl9pPr marL="4501774" indent="0">
              <a:buNone/>
              <a:defRPr sz="123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941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4">
            <a:extLst>
              <a:ext uri="{FF2B5EF4-FFF2-40B4-BE49-F238E27FC236}">
                <a16:creationId xmlns:a16="http://schemas.microsoft.com/office/drawing/2014/main" id="{84157336-CF9C-874D-8AAD-6842008CD7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5620" y="6356351"/>
            <a:ext cx="911046" cy="365125"/>
          </a:xfrm>
        </p:spPr>
        <p:txBody>
          <a:bodyPr/>
          <a:lstStyle/>
          <a:p>
            <a:fld id="{B79DD652-7CFB-F24A-9FAC-C9D95ECC8CF3}" type="datetime1">
              <a:rPr lang="ru-RU" smtClean="0"/>
              <a:pPr/>
              <a:t>24.01.2025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7FDFB4-DCE1-2A42-AC24-19DE07028E71}"/>
              </a:ext>
            </a:extLst>
          </p:cNvPr>
          <p:cNvSpPr txBox="1"/>
          <p:nvPr userDrawn="1"/>
        </p:nvSpPr>
        <p:spPr>
          <a:xfrm>
            <a:off x="639709" y="2435193"/>
            <a:ext cx="8647930" cy="191077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US" sz="1477" b="1" dirty="0">
                <a:latin typeface="+mn-lt"/>
              </a:rPr>
              <a:t>Sminex</a:t>
            </a:r>
          </a:p>
          <a:p>
            <a:pPr lvl="0"/>
            <a:r>
              <a:rPr lang="en-US" sz="1477" dirty="0">
                <a:latin typeface="+mn-lt"/>
              </a:rPr>
              <a:t>119017, </a:t>
            </a:r>
            <a:r>
              <a:rPr lang="ru-RU" sz="1477" dirty="0">
                <a:latin typeface="+mn-lt"/>
              </a:rPr>
              <a:t>Москва, </a:t>
            </a:r>
          </a:p>
          <a:p>
            <a:pPr lvl="0"/>
            <a:r>
              <a:rPr lang="ru-RU" sz="1477" dirty="0">
                <a:latin typeface="+mn-lt"/>
              </a:rPr>
              <a:t>Кадашёвская набережная, д. 6/1/2с1</a:t>
            </a:r>
            <a:endParaRPr lang="en-US" sz="1477" dirty="0">
              <a:latin typeface="+mn-lt"/>
            </a:endParaRPr>
          </a:p>
          <a:p>
            <a:pPr lvl="0"/>
            <a:r>
              <a:rPr lang="ru-RU" sz="1477" dirty="0">
                <a:latin typeface="+mn-lt"/>
              </a:rPr>
              <a:t>+ 7 495 6 444 000</a:t>
            </a:r>
          </a:p>
          <a:p>
            <a:pPr lvl="0"/>
            <a:r>
              <a:rPr lang="ru-RU" sz="1477" dirty="0">
                <a:latin typeface="+mn-lt"/>
              </a:rPr>
              <a:t>+ 7 495 6 444 001</a:t>
            </a:r>
          </a:p>
          <a:p>
            <a:pPr lvl="0"/>
            <a:endParaRPr lang="ru-RU" sz="1477" dirty="0">
              <a:latin typeface="+mn-lt"/>
            </a:endParaRPr>
          </a:p>
          <a:p>
            <a:pPr lvl="0"/>
            <a:r>
              <a:rPr lang="en-US" sz="1477" dirty="0">
                <a:latin typeface="+mn-lt"/>
              </a:rPr>
              <a:t>www.sminex.com</a:t>
            </a:r>
          </a:p>
          <a:p>
            <a:endParaRPr lang="x-none" sz="1477" dirty="0">
              <a:latin typeface="+mn-lt"/>
            </a:endParaRP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26368" y="6356351"/>
            <a:ext cx="3581578" cy="365125"/>
          </a:xfrm>
        </p:spPr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8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тандарт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2"/>
          <p:cNvSpPr>
            <a:spLocks noGrp="1"/>
          </p:cNvSpPr>
          <p:nvPr>
            <p:ph idx="1"/>
          </p:nvPr>
        </p:nvSpPr>
        <p:spPr>
          <a:xfrm>
            <a:off x="597654" y="1616220"/>
            <a:ext cx="10515600" cy="4351338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>
            <a:lvl1pPr>
              <a:lnSpc>
                <a:spcPct val="100000"/>
              </a:lnSpc>
              <a:defRPr sz="1477"/>
            </a:lvl1pPr>
            <a:lvl2pPr>
              <a:lnSpc>
                <a:spcPct val="100000"/>
              </a:lnSpc>
              <a:defRPr sz="1477"/>
            </a:lvl2pPr>
            <a:lvl3pPr>
              <a:lnSpc>
                <a:spcPct val="100000"/>
              </a:lnSpc>
              <a:defRPr sz="1477"/>
            </a:lvl3pPr>
            <a:lvl4pPr>
              <a:lnSpc>
                <a:spcPct val="100000"/>
              </a:lnSpc>
              <a:defRPr sz="1477"/>
            </a:lvl4pPr>
            <a:lvl5pPr>
              <a:lnSpc>
                <a:spcPct val="100000"/>
              </a:lnSpc>
              <a:defRPr sz="147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itle Placeholder 1"/>
          <p:cNvSpPr>
            <a:spLocks noGrp="1"/>
          </p:cNvSpPr>
          <p:nvPr>
            <p:ph type="title"/>
          </p:nvPr>
        </p:nvSpPr>
        <p:spPr>
          <a:xfrm>
            <a:off x="597654" y="365126"/>
            <a:ext cx="10515600" cy="1107686"/>
          </a:xfrm>
          <a:prstGeom prst="rect">
            <a:avLst/>
          </a:prstGeom>
        </p:spPr>
        <p:txBody>
          <a:bodyPr vert="horz" lIns="0" tIns="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E612173-4B8D-7B42-9A8A-3CADCF8689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805243" y="354241"/>
            <a:ext cx="415332" cy="28801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108">
                <a:solidFill>
                  <a:schemeClr val="tx2"/>
                </a:solidFill>
                <a:latin typeface="+mn-lt"/>
              </a:defRPr>
            </a:lvl1pPr>
          </a:lstStyle>
          <a:p>
            <a:fld id="{062939BC-360F-BC45-BD49-E2E74EFB2E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26368" y="6356351"/>
            <a:ext cx="3581578" cy="365125"/>
          </a:xfrm>
        </p:spPr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10865620" y="6356351"/>
            <a:ext cx="911046" cy="365125"/>
          </a:xfrm>
        </p:spPr>
        <p:txBody>
          <a:bodyPr/>
          <a:lstStyle/>
          <a:p>
            <a:fld id="{2E9C5815-63DB-EC4D-9782-647394FFCFA1}" type="datetime1">
              <a:rPr lang="ru-RU" smtClean="0"/>
              <a:pPr/>
              <a:t>24.01.2025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2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ите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74" y="2726431"/>
            <a:ext cx="10515600" cy="1861608"/>
          </a:xfrm>
        </p:spPr>
        <p:txBody>
          <a:bodyPr lIns="0" anchor="ctr" anchorCtr="0">
            <a:normAutofit/>
          </a:bodyPr>
          <a:lstStyle>
            <a:lvl1pPr>
              <a:defRPr sz="393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974" y="4647074"/>
            <a:ext cx="10515600" cy="1019103"/>
          </a:xfrm>
        </p:spPr>
        <p:txBody>
          <a:bodyPr lIns="0" anchor="ctr" anchorCtr="0"/>
          <a:lstStyle>
            <a:lvl1pPr marL="0" indent="0">
              <a:buNone/>
              <a:defRPr sz="2954">
                <a:solidFill>
                  <a:schemeClr val="tx2"/>
                </a:solidFill>
              </a:defRPr>
            </a:lvl1pPr>
            <a:lvl2pPr marL="562722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125444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688165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4pPr>
            <a:lvl5pPr marL="225088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5pPr>
            <a:lvl6pPr marL="2813609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6pPr>
            <a:lvl7pPr marL="3376331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7pPr>
            <a:lvl8pPr marL="3939052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8pPr>
            <a:lvl9pPr marL="4501774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26368" y="6356351"/>
            <a:ext cx="3581578" cy="365125"/>
          </a:xfrm>
        </p:spPr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10865620" y="6356351"/>
            <a:ext cx="911046" cy="365125"/>
          </a:xfrm>
        </p:spPr>
        <p:txBody>
          <a:bodyPr/>
          <a:lstStyle/>
          <a:p>
            <a:fld id="{2E9C5815-63DB-EC4D-9782-647394FFCFA1}" type="datetime1">
              <a:rPr lang="ru-RU" smtClean="0"/>
              <a:pPr/>
              <a:t>24.01.2025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34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текстом в 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653" y="365126"/>
            <a:ext cx="10756148" cy="1107686"/>
          </a:xfrm>
        </p:spPr>
        <p:txBody>
          <a:bodyPr t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7653" y="1616221"/>
            <a:ext cx="5164015" cy="4351338"/>
          </a:xfrm>
        </p:spPr>
        <p:txBody>
          <a:bodyPr tIns="0">
            <a:normAutofit/>
          </a:bodyPr>
          <a:lstStyle>
            <a:lvl1pPr>
              <a:lnSpc>
                <a:spcPct val="100000"/>
              </a:lnSpc>
              <a:defRPr sz="1477"/>
            </a:lvl1pPr>
            <a:lvl2pPr>
              <a:lnSpc>
                <a:spcPct val="100000"/>
              </a:lnSpc>
              <a:defRPr sz="1477"/>
            </a:lvl2pPr>
            <a:lvl3pPr>
              <a:lnSpc>
                <a:spcPct val="100000"/>
              </a:lnSpc>
              <a:defRPr sz="1477"/>
            </a:lvl3pPr>
            <a:lvl4pPr>
              <a:lnSpc>
                <a:spcPct val="100000"/>
              </a:lnSpc>
              <a:defRPr sz="1477"/>
            </a:lvl4pPr>
            <a:lvl5pPr>
              <a:lnSpc>
                <a:spcPct val="100000"/>
              </a:lnSpc>
              <a:defRPr sz="147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9785" y="1616221"/>
            <a:ext cx="5164016" cy="4351338"/>
          </a:xfrm>
        </p:spPr>
        <p:txBody>
          <a:bodyPr tIns="0">
            <a:normAutofit/>
          </a:bodyPr>
          <a:lstStyle>
            <a:lvl1pPr>
              <a:defRPr sz="1477"/>
            </a:lvl1pPr>
            <a:lvl2pPr>
              <a:defRPr sz="1477"/>
            </a:lvl2pPr>
            <a:lvl3pPr>
              <a:defRPr sz="1477"/>
            </a:lvl3pPr>
            <a:lvl4pPr>
              <a:defRPr sz="1477"/>
            </a:lvl4pPr>
            <a:lvl5pPr>
              <a:defRPr sz="147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DD652-7CFB-F24A-9FAC-C9D95ECC8CF3}" type="datetime1">
              <a:rPr lang="ru-RU" smtClean="0"/>
              <a:pPr/>
              <a:t>24.01.2025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60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диаграммой или графи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5815-63DB-EC4D-9782-647394FFCFA1}" type="datetime1">
              <a:rPr lang="ru-RU" smtClean="0"/>
              <a:pPr/>
              <a:t>24.01.2025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41E980D-7CDF-EF41-A816-5A2F530EC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654" y="365126"/>
            <a:ext cx="10515600" cy="1107686"/>
          </a:xfrm>
        </p:spPr>
        <p:txBody>
          <a:bodyPr t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202C939F-C379-6A4D-8FE3-D818E1D7D9D5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597654" y="1668939"/>
            <a:ext cx="10515599" cy="368317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>
              <a:buNone/>
              <a:defRPr sz="1477" b="0" i="0">
                <a:latin typeface="+mn-lt"/>
                <a:cs typeface="Tahoma"/>
              </a:defRPr>
            </a:lvl1pPr>
          </a:lstStyle>
          <a:p>
            <a:pPr lvl="0"/>
            <a:r>
              <a:rPr lang="ru-RU" noProof="0" dirty="0"/>
              <a:t>Вставка диаграммы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76BE892-34E9-2548-BDF4-435F283A3E2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97654" y="5499189"/>
            <a:ext cx="10515600" cy="575497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>
            <a:lvl1pPr>
              <a:lnSpc>
                <a:spcPct val="100000"/>
              </a:lnSpc>
              <a:defRPr sz="1477"/>
            </a:lvl1pPr>
            <a:lvl2pPr>
              <a:lnSpc>
                <a:spcPct val="100000"/>
              </a:lnSpc>
              <a:defRPr sz="1477"/>
            </a:lvl2pPr>
            <a:lvl3pPr>
              <a:lnSpc>
                <a:spcPct val="100000"/>
              </a:lnSpc>
              <a:defRPr sz="1477"/>
            </a:lvl3pPr>
            <a:lvl4pPr>
              <a:lnSpc>
                <a:spcPct val="100000"/>
              </a:lnSpc>
              <a:defRPr sz="1477"/>
            </a:lvl4pPr>
            <a:lvl5pPr>
              <a:lnSpc>
                <a:spcPct val="100000"/>
              </a:lnSpc>
              <a:defRPr sz="147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25473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5815-63DB-EC4D-9782-647394FFCFA1}" type="datetime1">
              <a:rPr lang="ru-RU" smtClean="0"/>
              <a:pPr/>
              <a:t>24.01.2025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41E980D-7CDF-EF41-A816-5A2F530EC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654" y="365126"/>
            <a:ext cx="10515600" cy="1107686"/>
          </a:xfrm>
        </p:spPr>
        <p:txBody>
          <a:bodyPr t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76BE892-34E9-2548-BDF4-435F283A3E2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97654" y="5499189"/>
            <a:ext cx="10515600" cy="575497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>
            <a:lvl1pPr>
              <a:lnSpc>
                <a:spcPct val="100000"/>
              </a:lnSpc>
              <a:defRPr sz="1477"/>
            </a:lvl1pPr>
            <a:lvl2pPr>
              <a:lnSpc>
                <a:spcPct val="100000"/>
              </a:lnSpc>
              <a:defRPr sz="1477"/>
            </a:lvl2pPr>
            <a:lvl3pPr>
              <a:lnSpc>
                <a:spcPct val="100000"/>
              </a:lnSpc>
              <a:defRPr sz="1477"/>
            </a:lvl3pPr>
            <a:lvl4pPr>
              <a:lnSpc>
                <a:spcPct val="100000"/>
              </a:lnSpc>
              <a:defRPr sz="1477"/>
            </a:lvl4pPr>
            <a:lvl5pPr>
              <a:lnSpc>
                <a:spcPct val="100000"/>
              </a:lnSpc>
              <a:defRPr sz="147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able Placeholder 3">
            <a:extLst>
              <a:ext uri="{FF2B5EF4-FFF2-40B4-BE49-F238E27FC236}">
                <a16:creationId xmlns:a16="http://schemas.microsoft.com/office/drawing/2014/main" id="{9EA851BC-4823-1B48-805D-B295ABA6ECA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597654" y="1668939"/>
            <a:ext cx="10515599" cy="3683179"/>
          </a:xfrm>
        </p:spPr>
        <p:txBody>
          <a:bodyPr/>
          <a:lstStyle/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66614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большой фотографи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7654" y="1668940"/>
            <a:ext cx="10758101" cy="3759911"/>
          </a:xfrm>
        </p:spPr>
        <p:txBody>
          <a:bodyPr>
            <a:normAutofit/>
          </a:bodyPr>
          <a:lstStyle>
            <a:lvl1pPr marL="0" indent="0">
              <a:buNone/>
              <a:defRPr sz="1477"/>
            </a:lvl1pPr>
            <a:lvl2pPr marL="562722" indent="0">
              <a:buNone/>
              <a:defRPr sz="3446"/>
            </a:lvl2pPr>
            <a:lvl3pPr marL="1125444" indent="0">
              <a:buNone/>
              <a:defRPr sz="2954"/>
            </a:lvl3pPr>
            <a:lvl4pPr marL="1688165" indent="0">
              <a:buNone/>
              <a:defRPr sz="2462"/>
            </a:lvl4pPr>
            <a:lvl5pPr marL="2250887" indent="0">
              <a:buNone/>
              <a:defRPr sz="2462"/>
            </a:lvl5pPr>
            <a:lvl6pPr marL="2813609" indent="0">
              <a:buNone/>
              <a:defRPr sz="2462"/>
            </a:lvl6pPr>
            <a:lvl7pPr marL="3376331" indent="0">
              <a:buNone/>
              <a:defRPr sz="2462"/>
            </a:lvl7pPr>
            <a:lvl8pPr marL="3939052" indent="0">
              <a:buNone/>
              <a:defRPr sz="2462"/>
            </a:lvl8pPr>
            <a:lvl9pPr marL="4501774" indent="0">
              <a:buNone/>
              <a:defRPr sz="2462"/>
            </a:lvl9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5815-63DB-EC4D-9782-647394FFCFA1}" type="datetime1">
              <a:rPr lang="ru-RU" smtClean="0"/>
              <a:pPr/>
              <a:t>24.01.2025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41E980D-7CDF-EF41-A816-5A2F530EC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654" y="365126"/>
            <a:ext cx="10758101" cy="1107686"/>
          </a:xfrm>
        </p:spPr>
        <p:txBody>
          <a:bodyPr t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093169A-C943-0549-97A0-11436AA8804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97654" y="5499189"/>
            <a:ext cx="10515600" cy="575497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>
            <a:lvl1pPr>
              <a:lnSpc>
                <a:spcPct val="100000"/>
              </a:lnSpc>
              <a:defRPr sz="1477"/>
            </a:lvl1pPr>
            <a:lvl2pPr>
              <a:lnSpc>
                <a:spcPct val="100000"/>
              </a:lnSpc>
              <a:defRPr sz="1477"/>
            </a:lvl2pPr>
            <a:lvl3pPr>
              <a:lnSpc>
                <a:spcPct val="100000"/>
              </a:lnSpc>
              <a:defRPr sz="1477"/>
            </a:lvl3pPr>
            <a:lvl4pPr>
              <a:lnSpc>
                <a:spcPct val="100000"/>
              </a:lnSpc>
              <a:defRPr sz="1477"/>
            </a:lvl4pPr>
            <a:lvl5pPr>
              <a:lnSpc>
                <a:spcPct val="100000"/>
              </a:lnSpc>
              <a:defRPr sz="147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18486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графиком и описа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DA651-EEE8-0C40-9C97-76CFE5269720}" type="datetime1">
              <a:rPr lang="ru-RU" smtClean="0"/>
              <a:pPr/>
              <a:t>24.01.2025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653" y="1616221"/>
            <a:ext cx="4173639" cy="4351337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None/>
              <a:defRPr sz="1477"/>
            </a:lvl1pPr>
            <a:lvl2pPr marL="562722" indent="0">
              <a:buNone/>
              <a:defRPr sz="1723"/>
            </a:lvl2pPr>
            <a:lvl3pPr marL="1125444" indent="0">
              <a:buNone/>
              <a:defRPr sz="1477"/>
            </a:lvl3pPr>
            <a:lvl4pPr marL="1688165" indent="0">
              <a:buNone/>
              <a:defRPr sz="1231"/>
            </a:lvl4pPr>
            <a:lvl5pPr marL="2250887" indent="0">
              <a:buNone/>
              <a:defRPr sz="1231"/>
            </a:lvl5pPr>
            <a:lvl6pPr marL="2813609" indent="0">
              <a:buNone/>
              <a:defRPr sz="1231"/>
            </a:lvl6pPr>
            <a:lvl7pPr marL="3376331" indent="0">
              <a:buNone/>
              <a:defRPr sz="1231"/>
            </a:lvl7pPr>
            <a:lvl8pPr marL="3939052" indent="0">
              <a:buNone/>
              <a:defRPr sz="1231"/>
            </a:lvl8pPr>
            <a:lvl9pPr marL="4501774" indent="0">
              <a:buNone/>
              <a:defRPr sz="123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8D19D9C-46B9-684B-AFE4-1A997FF89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654" y="365126"/>
            <a:ext cx="4173639" cy="1107686"/>
          </a:xfrm>
        </p:spPr>
        <p:txBody>
          <a:bodyPr t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2702F70C-767B-814B-9003-CC06C74F90D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137393" y="365126"/>
            <a:ext cx="6210546" cy="5602287"/>
          </a:xfrm>
        </p:spPr>
        <p:txBody>
          <a:bodyPr/>
          <a:lstStyle/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6542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таблицей и описа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DA651-EEE8-0C40-9C97-76CFE5269720}" type="datetime1">
              <a:rPr lang="ru-RU" smtClean="0"/>
              <a:pPr/>
              <a:t>24.01.2025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653" y="1616221"/>
            <a:ext cx="4173639" cy="4351337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None/>
              <a:defRPr sz="1477"/>
            </a:lvl1pPr>
            <a:lvl2pPr marL="562722" indent="0">
              <a:buNone/>
              <a:defRPr sz="1723"/>
            </a:lvl2pPr>
            <a:lvl3pPr marL="1125444" indent="0">
              <a:buNone/>
              <a:defRPr sz="1477"/>
            </a:lvl3pPr>
            <a:lvl4pPr marL="1688165" indent="0">
              <a:buNone/>
              <a:defRPr sz="1231"/>
            </a:lvl4pPr>
            <a:lvl5pPr marL="2250887" indent="0">
              <a:buNone/>
              <a:defRPr sz="1231"/>
            </a:lvl5pPr>
            <a:lvl6pPr marL="2813609" indent="0">
              <a:buNone/>
              <a:defRPr sz="1231"/>
            </a:lvl6pPr>
            <a:lvl7pPr marL="3376331" indent="0">
              <a:buNone/>
              <a:defRPr sz="1231"/>
            </a:lvl7pPr>
            <a:lvl8pPr marL="3939052" indent="0">
              <a:buNone/>
              <a:defRPr sz="1231"/>
            </a:lvl8pPr>
            <a:lvl9pPr marL="4501774" indent="0">
              <a:buNone/>
              <a:defRPr sz="123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8D19D9C-46B9-684B-AFE4-1A997FF89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654" y="365126"/>
            <a:ext cx="4173639" cy="1107686"/>
          </a:xfrm>
        </p:spPr>
        <p:txBody>
          <a:bodyPr t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260DC356-4426-0C4B-8924-DF88B0B80D53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5136662" y="365127"/>
            <a:ext cx="6211276" cy="5602287"/>
          </a:xfrm>
        </p:spPr>
        <p:txBody>
          <a:bodyPr/>
          <a:lstStyle/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523047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7654" y="365126"/>
            <a:ext cx="10515600" cy="1107686"/>
          </a:xfrm>
          <a:prstGeom prst="rect">
            <a:avLst/>
          </a:prstGeom>
        </p:spPr>
        <p:txBody>
          <a:bodyPr vert="horz" lIns="0" tIns="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654" y="1616220"/>
            <a:ext cx="10515600" cy="4351338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65620" y="6356351"/>
            <a:ext cx="911046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31">
                <a:solidFill>
                  <a:schemeClr val="accent3">
                    <a:lumMod val="75000"/>
                  </a:schemeClr>
                </a:solidFill>
                <a:latin typeface="+mn-lt"/>
              </a:defRPr>
            </a:lvl1pPr>
          </a:lstStyle>
          <a:p>
            <a:fld id="{C6F5D123-1904-4D4F-8A7E-6426B1CBF810}" type="datetime1">
              <a:rPr lang="ru-RU" smtClean="0"/>
              <a:pPr/>
              <a:t>24.01.2025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26368" y="6356351"/>
            <a:ext cx="3581578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31">
                <a:solidFill>
                  <a:schemeClr val="accent3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ru-RU" smtClean="0"/>
              <a:t>Название презентации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814768" y="354241"/>
            <a:ext cx="415332" cy="28801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108">
                <a:solidFill>
                  <a:schemeClr val="tx2"/>
                </a:solidFill>
                <a:latin typeface="+mn-lt"/>
              </a:defRPr>
            </a:lvl1pPr>
          </a:lstStyle>
          <a:p>
            <a:fld id="{062939BC-360F-BC45-BD49-E2E74EFB2E3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519B11A-6423-DA40-8FC5-32D742BC63BD}"/>
              </a:ext>
            </a:extLst>
          </p:cNvPr>
          <p:cNvCxnSpPr>
            <a:cxnSpLocks/>
          </p:cNvCxnSpPr>
          <p:nvPr userDrawn="1"/>
        </p:nvCxnSpPr>
        <p:spPr>
          <a:xfrm>
            <a:off x="10745038" y="6426653"/>
            <a:ext cx="0" cy="240393"/>
          </a:xfrm>
          <a:prstGeom prst="line">
            <a:avLst/>
          </a:prstGeom>
          <a:ln w="15875">
            <a:solidFill>
              <a:schemeClr val="accent3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8523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704" r:id="rId5"/>
    <p:sldLayoutId id="2147483706" r:id="rId6"/>
    <p:sldLayoutId id="2147483702" r:id="rId7"/>
    <p:sldLayoutId id="2147483700" r:id="rId8"/>
    <p:sldLayoutId id="2147483705" r:id="rId9"/>
    <p:sldLayoutId id="2147483701" r:id="rId10"/>
    <p:sldLayoutId id="2147483703" r:id="rId11"/>
  </p:sldLayoutIdLst>
  <p:hf hdr="0"/>
  <p:txStyles>
    <p:titleStyle>
      <a:lvl1pPr algn="l" defTabSz="1125444" rtl="0" eaLnBrk="1" latinLnBrk="0" hangingPunct="1">
        <a:lnSpc>
          <a:spcPct val="90000"/>
        </a:lnSpc>
        <a:spcBef>
          <a:spcPct val="0"/>
        </a:spcBef>
        <a:buNone/>
        <a:defRPr sz="2954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125444" rtl="0" eaLnBrk="1" latinLnBrk="0" hangingPunct="1">
        <a:lnSpc>
          <a:spcPct val="100000"/>
        </a:lnSpc>
        <a:spcBef>
          <a:spcPts val="123"/>
        </a:spcBef>
        <a:buFont typeface="Arial"/>
        <a:buNone/>
        <a:defRPr sz="1477" kern="1200">
          <a:solidFill>
            <a:schemeClr val="tx1"/>
          </a:solidFill>
          <a:latin typeface="+mn-lt"/>
          <a:ea typeface="+mn-ea"/>
          <a:cs typeface="+mn-cs"/>
        </a:defRPr>
      </a:lvl1pPr>
      <a:lvl2pPr marL="844083" indent="-281361" algn="l" defTabSz="1125444" rtl="0" eaLnBrk="1" latinLnBrk="0" hangingPunct="1">
        <a:lnSpc>
          <a:spcPct val="100000"/>
        </a:lnSpc>
        <a:spcBef>
          <a:spcPts val="123"/>
        </a:spcBef>
        <a:buFont typeface="Arial"/>
        <a:buChar char="•"/>
        <a:defRPr sz="1477" kern="1200">
          <a:solidFill>
            <a:schemeClr val="tx1"/>
          </a:solidFill>
          <a:latin typeface="+mn-lt"/>
          <a:ea typeface="+mn-ea"/>
          <a:cs typeface="+mn-cs"/>
        </a:defRPr>
      </a:lvl2pPr>
      <a:lvl3pPr marL="1406804" indent="-281361" algn="l" defTabSz="1125444" rtl="0" eaLnBrk="1" latinLnBrk="0" hangingPunct="1">
        <a:lnSpc>
          <a:spcPct val="100000"/>
        </a:lnSpc>
        <a:spcBef>
          <a:spcPts val="123"/>
        </a:spcBef>
        <a:buFont typeface="Arial"/>
        <a:buChar char="•"/>
        <a:defRPr sz="1477" kern="1200">
          <a:solidFill>
            <a:schemeClr val="tx1"/>
          </a:solidFill>
          <a:latin typeface="+mn-lt"/>
          <a:ea typeface="+mn-ea"/>
          <a:cs typeface="+mn-cs"/>
        </a:defRPr>
      </a:lvl3pPr>
      <a:lvl4pPr marL="1969526" indent="-281361" algn="l" defTabSz="1125444" rtl="0" eaLnBrk="1" latinLnBrk="0" hangingPunct="1">
        <a:lnSpc>
          <a:spcPct val="100000"/>
        </a:lnSpc>
        <a:spcBef>
          <a:spcPts val="123"/>
        </a:spcBef>
        <a:buFont typeface="Arial"/>
        <a:buChar char="•"/>
        <a:defRPr sz="1477" kern="1200">
          <a:solidFill>
            <a:schemeClr val="tx1"/>
          </a:solidFill>
          <a:latin typeface="+mn-lt"/>
          <a:ea typeface="+mn-ea"/>
          <a:cs typeface="+mn-cs"/>
        </a:defRPr>
      </a:lvl4pPr>
      <a:lvl5pPr marL="2532248" indent="-281361" algn="l" defTabSz="1125444" rtl="0" eaLnBrk="1" latinLnBrk="0" hangingPunct="1">
        <a:lnSpc>
          <a:spcPct val="100000"/>
        </a:lnSpc>
        <a:spcBef>
          <a:spcPts val="123"/>
        </a:spcBef>
        <a:buFont typeface="Arial"/>
        <a:buChar char="•"/>
        <a:defRPr sz="1477" kern="1200">
          <a:solidFill>
            <a:schemeClr val="tx1"/>
          </a:solidFill>
          <a:latin typeface="+mn-lt"/>
          <a:ea typeface="+mn-ea"/>
          <a:cs typeface="+mn-cs"/>
        </a:defRPr>
      </a:lvl5pPr>
      <a:lvl6pPr marL="3094970" indent="-281361" algn="l" defTabSz="1125444" rtl="0" eaLnBrk="1" latinLnBrk="0" hangingPunct="1">
        <a:lnSpc>
          <a:spcPct val="90000"/>
        </a:lnSpc>
        <a:spcBef>
          <a:spcPts val="615"/>
        </a:spcBef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1125444" rtl="0" eaLnBrk="1" latinLnBrk="0" hangingPunct="1">
        <a:lnSpc>
          <a:spcPct val="90000"/>
        </a:lnSpc>
        <a:spcBef>
          <a:spcPts val="615"/>
        </a:spcBef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1125444" rtl="0" eaLnBrk="1" latinLnBrk="0" hangingPunct="1">
        <a:lnSpc>
          <a:spcPct val="90000"/>
        </a:lnSpc>
        <a:spcBef>
          <a:spcPts val="615"/>
        </a:spcBef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1125444" rtl="0" eaLnBrk="1" latinLnBrk="0" hangingPunct="1">
        <a:lnSpc>
          <a:spcPct val="90000"/>
        </a:lnSpc>
        <a:spcBef>
          <a:spcPts val="615"/>
        </a:spcBef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2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5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7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9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1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2"/>
          <p:cNvSpPr>
            <a:spLocks noGrp="1"/>
          </p:cNvSpPr>
          <p:nvPr>
            <p:ph type="title"/>
          </p:nvPr>
        </p:nvSpPr>
        <p:spPr>
          <a:xfrm>
            <a:off x="552140" y="228374"/>
            <a:ext cx="11179012" cy="539749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Основные принципы </a:t>
            </a:r>
            <a:r>
              <a:rPr lang="ru-RU" sz="2000" dirty="0">
                <a:solidFill>
                  <a:schemeClr val="tx1"/>
                </a:solidFill>
              </a:rPr>
              <a:t>работы Sminex с </a:t>
            </a:r>
            <a:r>
              <a:rPr lang="ru-RU" sz="2000" dirty="0" smtClean="0">
                <a:solidFill>
                  <a:schemeClr val="tx1"/>
                </a:solidFill>
              </a:rPr>
              <a:t>Партнёрами/Контрагентами</a:t>
            </a:r>
            <a:endParaRPr lang="ru-RU" sz="1200" b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9461" y="666449"/>
            <a:ext cx="11277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БЕСКОМПРОМИССНЫЙ </a:t>
            </a: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ПОДХОД.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Мы всегда строим то, что обещали, и выполняем взятые на себя обязательства. Мы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ожидаем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того же от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Вас.</a:t>
            </a:r>
            <a:endParaRPr lang="ru-RU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ВЗАИМОВЫГОДНОЕ СОТРУДНИЧЕСТВО.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Мы выстраиваем сотрудничество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с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Вами так, чтобы было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выгодно обеим сторонам.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Взаимодействуем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так, чтобы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Вы хотели работать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с нами вновь и рекомендовали нас другим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342900" indent="-342900" algn="just">
              <a:buFontTx/>
              <a:buAutoNum type="arabicPeriod"/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ОБЪЕКТИВНОСТЬ И ПРОЗРАЧНОСТЬ </a:t>
            </a: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ВЫБОРА.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Мы проводим открытые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тендеры и приоритетом при выборе партнера является не цена. Мы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выбираем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партнёра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, который наилучшим образом справится с поставленной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задачей и в более короткий срок.  Мы ожидаем от Вас максимальной прозрачной работы.</a:t>
            </a:r>
            <a:endParaRPr lang="en-US" sz="1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ОТКРЫТОСТЬ.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Мы открыты к получению обратной связи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по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работе с нами и честны в отношениях с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Вами.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Предложения и проблемы не утаиваются, а обсуждаются сразу,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как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о них стало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известно. Того же ожидаем от Вас.</a:t>
            </a:r>
          </a:p>
          <a:p>
            <a:pPr marL="342900" indent="-342900" algn="just">
              <a:buFontTx/>
              <a:buAutoNum type="arabicPeriod"/>
            </a:pP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ОТСТАИВАНИЕ </a:t>
            </a: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ИНТЕРЕСОВ </a:t>
            </a: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КОМПАНИИ.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Во взаимоотношениях с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Вами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ы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ориентируемся на цели 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Sminex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Ожидаем, что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Вы с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 пониманием и уважением отнесётесь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к этому всему.</a:t>
            </a:r>
            <a:endParaRPr lang="ru-RU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AutoNum type="arabicPeriod"/>
            </a:pP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НУЛЕВАЯ ТОЛЕРАНТНОСТЬ К ВОРОВСТВУ И ВЗЯТОЧНИЧЕСТВУ.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Мы работаем честно и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строго требуем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соблюдения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принципов честной и открытой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конкуренции.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Мы рассчитываем, что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Вы будете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придерживаться высоких стандартов этики и избегать любой деятельности, выступающей в противоречия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данным Принципам.</a:t>
            </a:r>
          </a:p>
          <a:p>
            <a:pPr marL="342900" indent="-342900" algn="just">
              <a:buFontTx/>
              <a:buAutoNum type="arabicPeriod"/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ПРИМЕНЕНИЕ ЦИФРОВЫХ </a:t>
            </a: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ТЕХНОЛОГИЙ.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П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ри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работе с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Вами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ы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используем цифровые продукты для автоматизации взаимодействия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(электронная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торговая площадка, система управления снабжением, система ЭДО,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личный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кабинет подрядчика и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др.).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 Ожидаем, что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Вы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также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стремитесь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идти в ногу со временем.</a:t>
            </a:r>
            <a:endParaRPr lang="ru-RU" sz="10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ОБЕСПЕЧЕНИЕ КОНТРАГЕНТА ВСЕМ </a:t>
            </a: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НЕОБХОДИМЫМ.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Мы обеспечиваем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Вас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всем необходимым для выполнения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Вами работ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(вовремя подписанный договор, ТЗ, рабочая документация,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обозначение фронта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работ,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оплата в срок). При невыполнении со своей стороны обязательств, максимально решая проблему для своевременного их исполнения. Мы ожидаем от Вас быстрого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включения в производственный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процесс.</a:t>
            </a:r>
            <a:endParaRPr lang="ru-RU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КОНТРОЛЬ КАЧЕСТВА И КУЛЬТУРЫ ПРОИЗВОДСТВА РАБОТ.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Мы строго требуем от Вас качественной реализации наших проектов при помощи входного, операционного и приёмочного контроля и обеспечения высокого уровня охраны труда и культуры производства работ. Мы ожидаем от Вас качественно выполненные работы с соблюдением  высокого уровня культуры производства работ.</a:t>
            </a:r>
          </a:p>
          <a:p>
            <a:pPr marL="342900" indent="-342900" algn="just">
              <a:buFontTx/>
              <a:buAutoNum type="arabicPeriod"/>
            </a:pP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УВАЖИТЕЛЬНОЕ </a:t>
            </a: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ОТНОШЕНИЕ К КОНТРАГЕНТУ И ЕГО </a:t>
            </a: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СОТРУДНИКАМ.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Н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е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допускается любая форма неуважительного отношения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к Вам.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Мы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также ожидаем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уважительное отношение к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сотрудникам 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Sminex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.  </a:t>
            </a:r>
            <a:endParaRPr lang="ru-RU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МИНИМИЗАЦИЯ РИСКОВ.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Мы ведём мониторинг и анализ сроков выполнения работ, тем самым помогаем сократить и предусмотреть риски при взаимодействии с Вами. Мы ожидаем от Вас своевременного и достоверного предоставления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данных о ходе выполнения работ.</a:t>
            </a:r>
            <a:endParaRPr lang="ru-RU" sz="1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ПРИОРИТЕТНОСТЬ </a:t>
            </a: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ВЫПОЛНЕНИЯ РАБОТ КАЧЕСТВЕННО И В </a:t>
            </a: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СРОК.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Мы объективно оцениваем возможности контрагента выполнить работу качественно и в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срок, причины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возникшей проблемы при исполнении работ, а также можем ли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мы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помочь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Вам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в исполнении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обязательств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. Если контрагент не справляется со своей работой, то происходит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его замена закрепленным ответственным.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Мы ожидаем справедливой оценки своих возможностей от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Вас и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должное исполнения обязательств, взятых на себя в рамках заключённых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договоров.</a:t>
            </a:r>
            <a:endParaRPr lang="ru-RU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ПОДДЕРЖКА</a:t>
            </a: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ПАРТНЁРОВ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Мы помогаем в адаптации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новым партнёрам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по уникальной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методике 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w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elcome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-встреч и 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w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elcome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-инструктажей, а также вовремя получаем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обратную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связь от новых и текущих подрядчиков. Для своевременной и быстрой адаптации - мы ожидаем от Вас честную обратную связь.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ПОРЯДОК И КОНТРОЛЬ.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Мы за порядок, честность и прозрачность всех юридических и финансовых операций.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Мы ожидаем от Вас конечный результат которым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являются не только физически выполненные работ, но и качественно подготовленные и оформленные документы, которые способствуют снижению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Наших с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В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ами рисков.</a:t>
            </a:r>
            <a:endParaRPr lang="ru-RU" sz="1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93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Sminex 1">
      <a:dk1>
        <a:srgbClr val="1A252B"/>
      </a:dk1>
      <a:lt1>
        <a:srgbClr val="FFFFFF"/>
      </a:lt1>
      <a:dk2>
        <a:srgbClr val="576770"/>
      </a:dk2>
      <a:lt2>
        <a:srgbClr val="D6D1C2"/>
      </a:lt2>
      <a:accent1>
        <a:srgbClr val="4AA901"/>
      </a:accent1>
      <a:accent2>
        <a:srgbClr val="929292"/>
      </a:accent2>
      <a:accent3>
        <a:srgbClr val="D5D5D5"/>
      </a:accent3>
      <a:accent4>
        <a:srgbClr val="C7C0B5"/>
      </a:accent4>
      <a:accent5>
        <a:srgbClr val="FEFFFF"/>
      </a:accent5>
      <a:accent6>
        <a:srgbClr val="FEFFFF"/>
      </a:accent6>
      <a:hlink>
        <a:srgbClr val="4AA900"/>
      </a:hlink>
      <a:folHlink>
        <a:srgbClr val="A6A8AA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53C5012DA5A7740836B95B7AF2530F6" ma:contentTypeVersion="0" ma:contentTypeDescription="Создание документа." ma:contentTypeScope="" ma:versionID="3a098ec999f9c08e7b64e9e81560023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B3156A-94DC-4D63-9CC6-5C14A3D16F43}">
  <ds:schemaRefs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53E4573-5A78-474F-9A56-4D2A03F93A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15CABA1-5428-4C4D-AB92-3803E98049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69436</TotalTime>
  <Words>601</Words>
  <Application>Microsoft Office PowerPoint</Application>
  <PresentationFormat>Широкоэкранный</PresentationFormat>
  <Paragraphs>16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Tahoma</vt:lpstr>
      <vt:lpstr>Verdana</vt:lpstr>
      <vt:lpstr>Custom Design</vt:lpstr>
      <vt:lpstr>Основные принципы работы Sminex с Партнёрами/Контрагентами</vt:lpstr>
    </vt:vector>
  </TitlesOfParts>
  <Company>SMINEX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работы Sminex с подрядчиками Итог согласованный корректный.pptx</dc:title>
  <dc:creator>fomin</dc:creator>
  <cp:lastModifiedBy>Шевченко Елена</cp:lastModifiedBy>
  <cp:revision>1259</cp:revision>
  <cp:lastPrinted>2024-06-06T11:16:37Z</cp:lastPrinted>
  <dcterms:created xsi:type="dcterms:W3CDTF">2011-08-22T15:01:01Z</dcterms:created>
  <dcterms:modified xsi:type="dcterms:W3CDTF">2025-01-24T06:09:20Z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0x010100653C5012DA5A7740836B95B7AF2530F6</vt:lpwstr>
  </property>
  <property fmtid="{D5CDD505-2E9C-101B-9397-08002B2CF9AE}" pid="3" name="_dlc_DocIdItemGuid">
    <vt:lpwstr>ed145498-674b-4b34-ab2d-012462df83f5</vt:lpwstr>
  </property>
</Properties>
</file>